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9" r:id="rId2"/>
    <p:sldId id="346" r:id="rId3"/>
    <p:sldId id="308" r:id="rId4"/>
    <p:sldId id="256" r:id="rId5"/>
    <p:sldId id="347" r:id="rId6"/>
    <p:sldId id="257" r:id="rId7"/>
    <p:sldId id="310" r:id="rId8"/>
    <p:sldId id="348" r:id="rId9"/>
    <p:sldId id="313" r:id="rId10"/>
    <p:sldId id="317" r:id="rId11"/>
    <p:sldId id="318" r:id="rId12"/>
    <p:sldId id="319" r:id="rId13"/>
    <p:sldId id="320" r:id="rId14"/>
    <p:sldId id="349" r:id="rId15"/>
    <p:sldId id="323" r:id="rId16"/>
    <p:sldId id="325" r:id="rId17"/>
    <p:sldId id="327" r:id="rId18"/>
    <p:sldId id="328" r:id="rId19"/>
    <p:sldId id="350" r:id="rId20"/>
    <p:sldId id="331" r:id="rId21"/>
    <p:sldId id="332" r:id="rId22"/>
    <p:sldId id="333" r:id="rId23"/>
    <p:sldId id="334" r:id="rId24"/>
    <p:sldId id="335" r:id="rId25"/>
    <p:sldId id="338" r:id="rId26"/>
    <p:sldId id="339" r:id="rId27"/>
    <p:sldId id="343" r:id="rId28"/>
    <p:sldId id="34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2" d="100"/>
          <a:sy n="72" d="100"/>
        </p:scale>
        <p:origin x="-2862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4040E-5D08-44A1-8A65-EF37B6B066FF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D2CE-9407-409B-90DB-965378479E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4009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2416-D381-4CA0-B23B-3513104FAD57}" type="datetimeFigureOut">
              <a:rPr lang="cs-CZ" smtClean="0"/>
              <a:pPr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B71B-F403-4045-8E29-B6F13B3E8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Výsledky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hlasování</a:t>
            </a:r>
            <a:r>
              <a:rPr lang="cs-CZ" dirty="0" smtClean="0">
                <a:solidFill>
                  <a:srgbClr val="002060"/>
                </a:solidFill>
              </a:rPr>
              <a:t/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Společně tvoříme Jih 2017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H7 Beachvolejbalová hřiště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</a:t>
            </a:r>
            <a:r>
              <a:rPr lang="cs-CZ" sz="2200" b="1" dirty="0" err="1">
                <a:solidFill>
                  <a:srgbClr val="002060"/>
                </a:solidFill>
              </a:rPr>
              <a:t>Jouza</a:t>
            </a:r>
            <a:r>
              <a:rPr lang="cs-CZ" sz="2200" b="1" dirty="0">
                <a:solidFill>
                  <a:srgbClr val="002060"/>
                </a:solidFill>
              </a:rPr>
              <a:t> Michal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1 300 000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Areál ZŠ Alberta </a:t>
            </a:r>
            <a:r>
              <a:rPr lang="cs-CZ" sz="2200" b="1" dirty="0" smtClean="0">
                <a:solidFill>
                  <a:srgbClr val="002060"/>
                </a:solidFill>
              </a:rPr>
              <a:t>Kučery</a:t>
            </a:r>
          </a:p>
          <a:p>
            <a:pPr marL="0" indent="0">
              <a:buNone/>
            </a:pPr>
            <a:r>
              <a:rPr lang="cs-CZ" sz="21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100" dirty="0">
                <a:solidFill>
                  <a:srgbClr val="002060"/>
                </a:solidFill>
              </a:rPr>
              <a:t>Moře na Jihu nemáme, ale pláž pro hru můžeme mít! Pro každého pro radost, pro pohyb, pro soutěž, pro zábavu. </a:t>
            </a:r>
            <a:r>
              <a:rPr lang="cs-CZ" sz="2100" dirty="0" err="1">
                <a:solidFill>
                  <a:srgbClr val="002060"/>
                </a:solidFill>
              </a:rPr>
              <a:t>Beachvolejbal</a:t>
            </a:r>
            <a:r>
              <a:rPr lang="cs-CZ" sz="2100" dirty="0">
                <a:solidFill>
                  <a:srgbClr val="002060"/>
                </a:solidFill>
              </a:rPr>
              <a:t> je hra na písku, naboso, vždy pro dva hráče na každé straně sítě, nebo pro větší skupiny hráčů tak jako při běžném volejbalu.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6954"/>
            <a:ext cx="4038600" cy="2872454"/>
          </a:xfrm>
        </p:spPr>
      </p:pic>
    </p:spTree>
    <p:extLst>
      <p:ext uri="{BB962C8B-B14F-4D97-AF65-F5344CB8AC3E}">
        <p14:creationId xmlns="" xmlns:p14="http://schemas.microsoft.com/office/powerpoint/2010/main" val="9556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H8 Podporujeme bezpečnost seniorů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Míková Darina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30 690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V přednáškových sálech v Ostravě Hrabůvce </a:t>
            </a:r>
            <a:endParaRPr lang="cs-CZ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Série bezplatných přednášek a seminářů, určených pro veřejnost. Informace v oblasti prevence rizikového chování a bezpečnosti ve veřejném i virtuálním prostředí.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4916"/>
            <a:ext cx="4038600" cy="3996531"/>
          </a:xfrm>
        </p:spPr>
      </p:pic>
    </p:spTree>
    <p:extLst>
      <p:ext uri="{BB962C8B-B14F-4D97-AF65-F5344CB8AC3E}">
        <p14:creationId xmlns="" xmlns:p14="http://schemas.microsoft.com/office/powerpoint/2010/main" val="22758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H9 Pohyb pro děti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</a:t>
            </a:r>
            <a:r>
              <a:rPr lang="cs-CZ" sz="2200" b="1" dirty="0" err="1">
                <a:solidFill>
                  <a:srgbClr val="002060"/>
                </a:solidFill>
              </a:rPr>
              <a:t>Kucínová</a:t>
            </a:r>
            <a:r>
              <a:rPr lang="cs-CZ" sz="2200" b="1" dirty="0">
                <a:solidFill>
                  <a:srgbClr val="002060"/>
                </a:solidFill>
              </a:rPr>
              <a:t> Olga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211 155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Dvůr na ulici </a:t>
            </a:r>
            <a:r>
              <a:rPr lang="cs-CZ" sz="2200" b="1" dirty="0" smtClean="0">
                <a:solidFill>
                  <a:srgbClr val="002060"/>
                </a:solidFill>
              </a:rPr>
              <a:t>Adamusova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Přidání herních prvků k stávajícímu pískovišti a betonové ploše. Koš na basket, hrazda na cvičení, kolotoč, </a:t>
            </a:r>
            <a:r>
              <a:rPr lang="cs-CZ" sz="2200" dirty="0" err="1">
                <a:solidFill>
                  <a:srgbClr val="002060"/>
                </a:solidFill>
              </a:rPr>
              <a:t>houpadlo</a:t>
            </a:r>
            <a:r>
              <a:rPr lang="cs-CZ" sz="2200" dirty="0">
                <a:solidFill>
                  <a:srgbClr val="002060"/>
                </a:solidFill>
              </a:rPr>
              <a:t> na pružině. Lavička a odpadkový koš. Vznikne tak minihřiště s posezením.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3917"/>
            <a:ext cx="4038600" cy="1938528"/>
          </a:xfrm>
        </p:spPr>
      </p:pic>
    </p:spTree>
    <p:extLst>
      <p:ext uri="{BB962C8B-B14F-4D97-AF65-F5344CB8AC3E}">
        <p14:creationId xmlns="" xmlns:p14="http://schemas.microsoft.com/office/powerpoint/2010/main" val="21982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H10 Pro zdravý </a:t>
            </a:r>
            <a:r>
              <a:rPr lang="cs-CZ" sz="4000" b="1" dirty="0" smtClean="0">
                <a:solidFill>
                  <a:srgbClr val="002060"/>
                </a:solidFill>
              </a:rPr>
              <a:t>vývoj </a:t>
            </a:r>
            <a:r>
              <a:rPr lang="cs-CZ" sz="4000" b="1" dirty="0">
                <a:solidFill>
                  <a:srgbClr val="002060"/>
                </a:solidFill>
              </a:rPr>
              <a:t>dětí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</a:t>
            </a:r>
            <a:r>
              <a:rPr lang="cs-CZ" sz="2200" b="1" dirty="0" err="1">
                <a:solidFill>
                  <a:srgbClr val="002060"/>
                </a:solidFill>
              </a:rPr>
              <a:t>Kucínová</a:t>
            </a:r>
            <a:r>
              <a:rPr lang="cs-CZ" sz="2200" b="1" dirty="0">
                <a:solidFill>
                  <a:srgbClr val="002060"/>
                </a:solidFill>
              </a:rPr>
              <a:t> Olga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101 755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mezi ulicemi Plavecká, U Prodejny a Provaznická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Vybudování hrací zóny – minihřiště pro děti. Odstranění nebezpečných železných tyčí. Instalace pružinového </a:t>
            </a:r>
            <a:r>
              <a:rPr lang="cs-CZ" sz="2200" dirty="0" err="1">
                <a:solidFill>
                  <a:srgbClr val="002060"/>
                </a:solidFill>
              </a:rPr>
              <a:t>houpadla</a:t>
            </a:r>
            <a:r>
              <a:rPr lang="cs-CZ" sz="2200" dirty="0">
                <a:solidFill>
                  <a:srgbClr val="002060"/>
                </a:solidFill>
              </a:rPr>
              <a:t>, kolotoče, houpačky a lavičky pro rodiče.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6811"/>
            <a:ext cx="4038600" cy="3032740"/>
          </a:xfrm>
        </p:spPr>
      </p:pic>
    </p:spTree>
    <p:extLst>
      <p:ext uri="{BB962C8B-B14F-4D97-AF65-F5344CB8AC3E}">
        <p14:creationId xmlns="" xmlns:p14="http://schemas.microsoft.com/office/powerpoint/2010/main" val="194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71600" y="2348880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dirty="0" smtClean="0">
                <a:solidFill>
                  <a:srgbClr val="002060"/>
                </a:solidFill>
              </a:rPr>
              <a:t>Výškovice</a:t>
            </a:r>
            <a:endParaRPr lang="cs-CZ" sz="66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48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V1 Nové schody pro postižené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</a:t>
            </a:r>
            <a:r>
              <a:rPr lang="cs-CZ" sz="2200" b="1" dirty="0" err="1">
                <a:solidFill>
                  <a:srgbClr val="002060"/>
                </a:solidFill>
              </a:rPr>
              <a:t>Strauchová</a:t>
            </a:r>
            <a:r>
              <a:rPr lang="cs-CZ" sz="2200" b="1" dirty="0">
                <a:solidFill>
                  <a:srgbClr val="002060"/>
                </a:solidFill>
              </a:rPr>
              <a:t> Olga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450 000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před Lumírova 545/74 k </a:t>
            </a:r>
            <a:r>
              <a:rPr lang="cs-CZ" sz="2200" b="1" dirty="0" smtClean="0">
                <a:solidFill>
                  <a:srgbClr val="002060"/>
                </a:solidFill>
              </a:rPr>
              <a:t>parkovišti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Usnadnění přístupu na parkoviště lidem s tělesným hendikepem, kteří v tomto domě bydlí vybudováním schodiště se zábradlím na místě starého již zrušeného. V domě bydlí další občané, kteří chodí o berlích. </a:t>
            </a:r>
            <a:br>
              <a:rPr lang="cs-CZ" sz="2200" dirty="0">
                <a:solidFill>
                  <a:srgbClr val="002060"/>
                </a:solidFill>
              </a:rPr>
            </a:br>
            <a:endParaRPr lang="cs-CZ" sz="22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6856"/>
            <a:ext cx="4038600" cy="3052650"/>
          </a:xfrm>
        </p:spPr>
      </p:pic>
    </p:spTree>
    <p:extLst>
      <p:ext uri="{BB962C8B-B14F-4D97-AF65-F5344CB8AC3E}">
        <p14:creationId xmlns="" xmlns:p14="http://schemas.microsoft.com/office/powerpoint/2010/main" val="16055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V3 Rekonstrukce hřiště v aleji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Knápek Miroslav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60 000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mezi Břustkova 9 a Šeříkova </a:t>
            </a:r>
            <a:r>
              <a:rPr lang="cs-CZ" sz="2200" b="1" dirty="0" smtClean="0">
                <a:solidFill>
                  <a:srgbClr val="002060"/>
                </a:solidFill>
              </a:rPr>
              <a:t>19</a:t>
            </a:r>
          </a:p>
          <a:p>
            <a:pPr marL="0" indent="0">
              <a:buNone/>
            </a:pPr>
            <a:endParaRPr lang="cs-CZ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Úprava stávající travnaté plochy fotbalového hřiště - odstranění nebezpečných kamenů a betonů, zasypání děr. Oprava branek, nové sítě, nová zábrana, aby míče nelítaly na cestu, nová lavička.</a:t>
            </a:r>
            <a:br>
              <a:rPr lang="cs-CZ" sz="2200" dirty="0">
                <a:solidFill>
                  <a:srgbClr val="002060"/>
                </a:solidFill>
              </a:rPr>
            </a:br>
            <a:endParaRPr lang="cs-CZ" sz="22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41635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V5 Od hřiště k hřišti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Dostál Jiří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170 000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Mezi hřištěm a prolézačkou na ulici </a:t>
            </a:r>
            <a:r>
              <a:rPr lang="cs-CZ" sz="2200" b="1" dirty="0" smtClean="0">
                <a:solidFill>
                  <a:srgbClr val="002060"/>
                </a:solidFill>
              </a:rPr>
              <a:t>Lumírova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Vybudování spojovací betonové plochy mezi dvěma dětskými hřišti (atrakcemi hřiště a prolézačka) na ulici Lumírova. Protože se děti v deštivějších dnech více ušpiní, cestička by pomohla jim i jejich rodičům.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5395"/>
            <a:ext cx="4038600" cy="2675572"/>
          </a:xfrm>
        </p:spPr>
      </p:pic>
    </p:spTree>
    <p:extLst>
      <p:ext uri="{BB962C8B-B14F-4D97-AF65-F5344CB8AC3E}">
        <p14:creationId xmlns="" xmlns:p14="http://schemas.microsoft.com/office/powerpoint/2010/main" val="2153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V6 Hřiště v dolíku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</a:t>
            </a:r>
            <a:r>
              <a:rPr lang="cs-CZ" sz="2200" b="1" dirty="0" err="1">
                <a:solidFill>
                  <a:srgbClr val="002060"/>
                </a:solidFill>
              </a:rPr>
              <a:t>Nejedlíková</a:t>
            </a:r>
            <a:r>
              <a:rPr lang="cs-CZ" sz="2200" b="1" dirty="0">
                <a:solidFill>
                  <a:srgbClr val="002060"/>
                </a:solidFill>
              </a:rPr>
              <a:t> Hana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634 000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Staňkova mezi č. 18a, 18b, 36 a </a:t>
            </a:r>
            <a:r>
              <a:rPr lang="cs-CZ" sz="2200" b="1" dirty="0" smtClean="0">
                <a:solidFill>
                  <a:srgbClr val="002060"/>
                </a:solidFill>
              </a:rPr>
              <a:t>32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Doplnění obnoveného pískoviště o průlezky, houpačky, lavičky a plot. Nahrazení staré zídky lezeckou stěnou. Zapomenuté dětské hřiště bude znovu sloužit dětem z okolních domů i nedaleké školky.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1" y="1600200"/>
            <a:ext cx="3591778" cy="4525963"/>
          </a:xfrm>
        </p:spPr>
      </p:pic>
    </p:spTree>
    <p:extLst>
      <p:ext uri="{BB962C8B-B14F-4D97-AF65-F5344CB8AC3E}">
        <p14:creationId xmlns="" xmlns:p14="http://schemas.microsoft.com/office/powerpoint/2010/main" val="12816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71600" y="2348880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dirty="0" smtClean="0">
                <a:solidFill>
                  <a:srgbClr val="002060"/>
                </a:solidFill>
              </a:rPr>
              <a:t>Zábřeh</a:t>
            </a:r>
            <a:endParaRPr lang="cs-CZ" sz="66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17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800" dirty="0" smtClean="0">
                <a:solidFill>
                  <a:srgbClr val="002060"/>
                </a:solidFill>
              </a:rPr>
              <a:t>Stručně v číslech: </a:t>
            </a:r>
            <a:r>
              <a:rPr lang="cs-CZ" sz="4800" dirty="0">
                <a:solidFill>
                  <a:srgbClr val="002060"/>
                </a:solidFill>
              </a:rPr>
              <a:t/>
            </a:r>
            <a:br>
              <a:rPr lang="cs-CZ" sz="4800" dirty="0">
                <a:solidFill>
                  <a:srgbClr val="002060"/>
                </a:solidFill>
              </a:rPr>
            </a:br>
            <a:r>
              <a:rPr lang="cs-CZ" sz="3600" dirty="0" smtClean="0">
                <a:solidFill>
                  <a:schemeClr val="bg1"/>
                </a:solidFill>
              </a:rPr>
              <a:t>hkh</a:t>
            </a:r>
          </a:p>
          <a:p>
            <a:r>
              <a:rPr lang="cs-CZ" sz="4000" dirty="0" smtClean="0">
                <a:solidFill>
                  <a:srgbClr val="002060"/>
                </a:solidFill>
              </a:rPr>
              <a:t>37 návrhů ve čtyřech částech</a:t>
            </a:r>
          </a:p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</a:rPr>
              <a:t>	</a:t>
            </a:r>
            <a:r>
              <a:rPr lang="cs-CZ" sz="4000" dirty="0" smtClean="0">
                <a:solidFill>
                  <a:srgbClr val="002060"/>
                </a:solidFill>
              </a:rPr>
              <a:t>2 návrhy Dubina a Bělský les</a:t>
            </a:r>
            <a:br>
              <a:rPr lang="cs-CZ" sz="4000" dirty="0" smtClean="0">
                <a:solidFill>
                  <a:srgbClr val="002060"/>
                </a:solidFill>
              </a:rPr>
            </a:br>
            <a:r>
              <a:rPr lang="cs-CZ" sz="4000" dirty="0" smtClean="0">
                <a:solidFill>
                  <a:srgbClr val="002060"/>
                </a:solidFill>
              </a:rPr>
              <a:t>	16 návrhů Hrabůvka</a:t>
            </a:r>
            <a:br>
              <a:rPr lang="cs-CZ" sz="4000" dirty="0" smtClean="0">
                <a:solidFill>
                  <a:srgbClr val="002060"/>
                </a:solidFill>
              </a:rPr>
            </a:br>
            <a:r>
              <a:rPr lang="cs-CZ" sz="4000" dirty="0" smtClean="0">
                <a:solidFill>
                  <a:srgbClr val="002060"/>
                </a:solidFill>
              </a:rPr>
              <a:t>	12 návrhů Zábřeh</a:t>
            </a:r>
            <a:br>
              <a:rPr lang="cs-CZ" sz="4000" dirty="0" smtClean="0">
                <a:solidFill>
                  <a:srgbClr val="002060"/>
                </a:solidFill>
              </a:rPr>
            </a:br>
            <a:r>
              <a:rPr lang="cs-CZ" sz="4000" dirty="0" smtClean="0">
                <a:solidFill>
                  <a:srgbClr val="002060"/>
                </a:solidFill>
              </a:rPr>
              <a:t>	9 návrhů Výškovice</a:t>
            </a:r>
          </a:p>
          <a:p>
            <a:r>
              <a:rPr lang="cs-CZ" sz="4000" dirty="0" smtClean="0">
                <a:solidFill>
                  <a:srgbClr val="002060"/>
                </a:solidFill>
              </a:rPr>
              <a:t>3964 hlasujících</a:t>
            </a:r>
          </a:p>
          <a:p>
            <a:r>
              <a:rPr lang="cs-CZ" sz="4000" dirty="0" smtClean="0">
                <a:solidFill>
                  <a:srgbClr val="002060"/>
                </a:solidFill>
              </a:rPr>
              <a:t>20 úspěšných projektů k realizaci</a:t>
            </a:r>
          </a:p>
          <a:p>
            <a:endParaRPr lang="cs-CZ" sz="4000" dirty="0" smtClean="0">
              <a:solidFill>
                <a:srgbClr val="002060"/>
              </a:solidFill>
            </a:endParaRPr>
          </a:p>
          <a:p>
            <a:endParaRPr lang="cs-CZ" sz="4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Z2 Bezpečnostní zrcadlo pro větší přehlednost křižovatky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Fišerová Lenka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5 000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Křižovatka Chalupníkova a Komarovova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Bezpečí na cestách </a:t>
            </a:r>
            <a:r>
              <a:rPr lang="cs-CZ" sz="2200" dirty="0" err="1">
                <a:solidFill>
                  <a:srgbClr val="002060"/>
                </a:solidFill>
              </a:rPr>
              <a:t>ÚMOb</a:t>
            </a:r>
            <a:r>
              <a:rPr lang="cs-CZ" sz="2200" dirty="0">
                <a:solidFill>
                  <a:srgbClr val="002060"/>
                </a:solidFill>
              </a:rPr>
              <a:t> Jih. Instalace sloupu se zrcadlem pro zvýšení bezpečnosti obyvatel ulice Komarovova, Chalupníkova a Moravská.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0511"/>
            <a:ext cx="4038600" cy="2665340"/>
          </a:xfrm>
        </p:spPr>
      </p:pic>
    </p:spTree>
    <p:extLst>
      <p:ext uri="{BB962C8B-B14F-4D97-AF65-F5344CB8AC3E}">
        <p14:creationId xmlns="" xmlns:p14="http://schemas.microsoft.com/office/powerpoint/2010/main" val="24044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Z3 Vybavení klubovny a PC učebny komunitního centra pro seniory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Hanáková Danuše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184 700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KC pro seniory u náměstí SNP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Pořízení notebooku, dataprojektoru, ventilátorů a fotoaparátu do klubovny a pořízení počítačů, kancelářských židlí a tiskárny se skenerem do PC učebny komunitního centra pro seniory v Zábřehu.</a:t>
            </a:r>
            <a:r>
              <a:rPr lang="cs-CZ" sz="2200" b="1" dirty="0">
                <a:solidFill>
                  <a:srgbClr val="002060"/>
                </a:solidFill>
              </a:rPr>
              <a:t/>
            </a:r>
            <a:br>
              <a:rPr lang="cs-CZ" sz="2200" b="1" dirty="0">
                <a:solidFill>
                  <a:srgbClr val="002060"/>
                </a:solidFill>
              </a:rPr>
            </a:br>
            <a:endParaRPr lang="cs-CZ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907960" cy="2608563"/>
          </a:xfrm>
        </p:spPr>
      </p:pic>
    </p:spTree>
    <p:extLst>
      <p:ext uri="{BB962C8B-B14F-4D97-AF65-F5344CB8AC3E}">
        <p14:creationId xmlns="" xmlns:p14="http://schemas.microsoft.com/office/powerpoint/2010/main" val="37410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Z4 Renovace sportovního hřiště – ul. Jižní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Petr  </a:t>
            </a:r>
            <a:r>
              <a:rPr lang="cs-CZ" sz="2200" b="1" dirty="0" err="1">
                <a:solidFill>
                  <a:srgbClr val="002060"/>
                </a:solidFill>
              </a:rPr>
              <a:t>Fülöp</a:t>
            </a: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321 060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Ve dvoře mezi Jižní, Patrice </a:t>
            </a:r>
            <a:r>
              <a:rPr lang="cs-CZ" sz="2200" b="1" dirty="0" err="1">
                <a:solidFill>
                  <a:srgbClr val="002060"/>
                </a:solidFill>
              </a:rPr>
              <a:t>Lumumby</a:t>
            </a:r>
            <a:r>
              <a:rPr lang="cs-CZ" sz="2200" b="1" dirty="0">
                <a:solidFill>
                  <a:srgbClr val="002060"/>
                </a:solidFill>
              </a:rPr>
              <a:t> a Svazácká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Renovace povrchu stávajícího hřiště a osazení sloupů pro natáhnutí sportovní sítě na nohejbal, volejbal a tenis, namalování lajn.  Univerzální využití hřiště. Volný přístup pro širokou veřejnost.</a:t>
            </a:r>
            <a:r>
              <a:rPr lang="cs-CZ" sz="2200" b="1" dirty="0">
                <a:solidFill>
                  <a:srgbClr val="002060"/>
                </a:solidFill>
              </a:rPr>
              <a:t/>
            </a:r>
            <a:br>
              <a:rPr lang="cs-CZ" sz="2200" b="1" dirty="0">
                <a:solidFill>
                  <a:srgbClr val="002060"/>
                </a:solidFill>
              </a:rPr>
            </a:br>
            <a:endParaRPr lang="cs-CZ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4720"/>
            <a:ext cx="4038600" cy="3516923"/>
          </a:xfrm>
        </p:spPr>
      </p:pic>
    </p:spTree>
    <p:extLst>
      <p:ext uri="{BB962C8B-B14F-4D97-AF65-F5344CB8AC3E}">
        <p14:creationId xmlns="" xmlns:p14="http://schemas.microsoft.com/office/powerpoint/2010/main" val="6052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Z5 Nezapomeňme na zábřežskou kapličku </a:t>
            </a:r>
            <a:r>
              <a:rPr lang="cs-CZ" sz="4000" b="1" dirty="0" err="1">
                <a:solidFill>
                  <a:srgbClr val="002060"/>
                </a:solidFill>
              </a:rPr>
              <a:t>Sv.Jana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</a:t>
            </a:r>
            <a:r>
              <a:rPr lang="cs-CZ" sz="2200" b="1" dirty="0" err="1">
                <a:solidFill>
                  <a:srgbClr val="002060"/>
                </a:solidFill>
              </a:rPr>
              <a:t>Přendík</a:t>
            </a:r>
            <a:r>
              <a:rPr lang="cs-CZ" sz="2200" b="1" dirty="0">
                <a:solidFill>
                  <a:srgbClr val="002060"/>
                </a:solidFill>
              </a:rPr>
              <a:t> Petr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189 800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Nad zastávkou MHD Pískové doly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Navraťme kapličce sv. Jana v Zábřehu na Javůrkově ulici podobu z konce 19. století a oživme jedno z mála historických míst našeho obvodu. Předejme kapličku dalším generacím tak, jak vypadala původně.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87" y="1600200"/>
            <a:ext cx="3055025" cy="4525963"/>
          </a:xfrm>
        </p:spPr>
      </p:pic>
    </p:spTree>
    <p:extLst>
      <p:ext uri="{BB962C8B-B14F-4D97-AF65-F5344CB8AC3E}">
        <p14:creationId xmlns="" xmlns:p14="http://schemas.microsoft.com/office/powerpoint/2010/main" val="8145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Z6 Dráha na hru </a:t>
            </a:r>
            <a:r>
              <a:rPr lang="cs-CZ" sz="4000" b="1" dirty="0" err="1">
                <a:solidFill>
                  <a:srgbClr val="002060"/>
                </a:solidFill>
              </a:rPr>
              <a:t>Petanque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Richterová Matylda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154 000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</a:t>
            </a:r>
            <a:r>
              <a:rPr lang="cs-CZ" sz="2200" b="1" dirty="0" smtClean="0">
                <a:solidFill>
                  <a:srgbClr val="002060"/>
                </a:solidFill>
              </a:rPr>
              <a:t>mezi </a:t>
            </a:r>
            <a:r>
              <a:rPr lang="cs-CZ" sz="2200" b="1" dirty="0" err="1" smtClean="0">
                <a:solidFill>
                  <a:srgbClr val="002060"/>
                </a:solidFill>
              </a:rPr>
              <a:t>Výškovická</a:t>
            </a:r>
            <a:r>
              <a:rPr lang="cs-CZ" sz="2200" b="1" dirty="0" smtClean="0">
                <a:solidFill>
                  <a:srgbClr val="002060"/>
                </a:solidFill>
              </a:rPr>
              <a:t> 50 a 62 a chodníkem u trati</a:t>
            </a:r>
            <a:endParaRPr lang="cs-CZ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Vybudování dvou drah - rovné plochy s povrchem vhodným k házení koulí. Pétanque je hra pro každého bez rozdílu věku. Je snadná i pro hendikepované.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6954"/>
            <a:ext cx="4038600" cy="2872454"/>
          </a:xfrm>
        </p:spPr>
      </p:pic>
    </p:spTree>
    <p:extLst>
      <p:ext uri="{BB962C8B-B14F-4D97-AF65-F5344CB8AC3E}">
        <p14:creationId xmlns="" xmlns:p14="http://schemas.microsoft.com/office/powerpoint/2010/main" val="37168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Z9 Pohodlí pro seniory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</a:t>
            </a:r>
            <a:r>
              <a:rPr lang="cs-CZ" sz="2200" b="1" dirty="0" err="1">
                <a:solidFill>
                  <a:srgbClr val="002060"/>
                </a:solidFill>
              </a:rPr>
              <a:t>Šurányi</a:t>
            </a:r>
            <a:r>
              <a:rPr lang="cs-CZ" sz="2200" b="1" dirty="0">
                <a:solidFill>
                  <a:srgbClr val="002060"/>
                </a:solidFill>
              </a:rPr>
              <a:t> Dagmar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80 000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ulice Horymírova, </a:t>
            </a:r>
            <a:r>
              <a:rPr lang="cs-CZ" sz="2200" b="1" dirty="0" smtClean="0">
                <a:solidFill>
                  <a:srgbClr val="002060"/>
                </a:solidFill>
              </a:rPr>
              <a:t>Markova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Instalace 10 kusů laviček v anti vandal provedení beton + mozaika. Blízko je domov seniorů a dům s pečovatelskou službou a bydlí zde i mnoho starších obyvatel v bytových domech, kteří si rádi vyjdou na procházku, ale nemají si kde odpočinout.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81668"/>
            <a:ext cx="4038600" cy="1363027"/>
          </a:xfrm>
        </p:spPr>
      </p:pic>
    </p:spTree>
    <p:extLst>
      <p:ext uri="{BB962C8B-B14F-4D97-AF65-F5344CB8AC3E}">
        <p14:creationId xmlns="" xmlns:p14="http://schemas.microsoft.com/office/powerpoint/2010/main" val="682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Z10 Podporujeme bezpečnost seniorů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Míková Darina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30 690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Přednáškové sály </a:t>
            </a:r>
            <a:r>
              <a:rPr lang="cs-CZ" sz="2200" b="1" dirty="0" smtClean="0">
                <a:solidFill>
                  <a:srgbClr val="002060"/>
                </a:solidFill>
              </a:rPr>
              <a:t>Zábřeh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Série bezplatných přednášek a seminářů, určených pro veřejnost. Informace v oblasti prevence rizikového chování a bezpečnosti ve veřejném i virtuálním prostředí</a:t>
            </a:r>
            <a:r>
              <a:rPr lang="cs-CZ" sz="2000" dirty="0"/>
              <a:t>.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4916"/>
            <a:ext cx="4038600" cy="3996531"/>
          </a:xfrm>
        </p:spPr>
      </p:pic>
    </p:spTree>
    <p:extLst>
      <p:ext uri="{BB962C8B-B14F-4D97-AF65-F5344CB8AC3E}">
        <p14:creationId xmlns="" xmlns:p14="http://schemas.microsoft.com/office/powerpoint/2010/main" val="3097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Z14 Dětské sportovní hřiště pro děti ve věku 2 – 8 let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4008" y="1596887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Válková Lucie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600 000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Před bývalou školkou </a:t>
            </a:r>
            <a:r>
              <a:rPr lang="cs-CZ" sz="2200" b="1" dirty="0" err="1">
                <a:solidFill>
                  <a:srgbClr val="002060"/>
                </a:solidFill>
              </a:rPr>
              <a:t>Krasnoarmějců</a:t>
            </a:r>
            <a:r>
              <a:rPr lang="cs-CZ" sz="2200" b="1" dirty="0">
                <a:solidFill>
                  <a:srgbClr val="002060"/>
                </a:solidFill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</a:rPr>
              <a:t>26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Dětské hřiště pro nejmenší s herní sestavou, houpačkami, pískovištěm, kolotočem, pružinovými </a:t>
            </a:r>
            <a:r>
              <a:rPr lang="cs-CZ" sz="2200" dirty="0" err="1">
                <a:solidFill>
                  <a:srgbClr val="002060"/>
                </a:solidFill>
              </a:rPr>
              <a:t>houpadly</a:t>
            </a:r>
            <a:r>
              <a:rPr lang="cs-CZ" sz="2200" dirty="0">
                <a:solidFill>
                  <a:srgbClr val="002060"/>
                </a:solidFill>
              </a:rPr>
              <a:t>, malým lanovým parkem a pružinovou lavicí. Oplocení nízkým plotem. Využití celoroční.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2389"/>
            <a:ext cx="4038600" cy="2781585"/>
          </a:xfrm>
        </p:spPr>
      </p:pic>
    </p:spTree>
    <p:extLst>
      <p:ext uri="{BB962C8B-B14F-4D97-AF65-F5344CB8AC3E}">
        <p14:creationId xmlns="" xmlns:p14="http://schemas.microsoft.com/office/powerpoint/2010/main" val="24911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Z16 Cesta bezpečná dětem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61992" y="1602634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Nováčková Pavlína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6 000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Mezi křižovatkou ulic </a:t>
            </a:r>
            <a:r>
              <a:rPr lang="cs-CZ" sz="2200" b="1" dirty="0" err="1">
                <a:solidFill>
                  <a:srgbClr val="002060"/>
                </a:solidFill>
              </a:rPr>
              <a:t>Krasnoarmějců</a:t>
            </a:r>
            <a:r>
              <a:rPr lang="cs-CZ" sz="2200" b="1" dirty="0">
                <a:solidFill>
                  <a:srgbClr val="002060"/>
                </a:solidFill>
              </a:rPr>
              <a:t> a  Gerasimovova 18 </a:t>
            </a:r>
            <a:endParaRPr lang="cs-CZ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Umístění retardéru pro zvýšení bezpečnosti dětí hrajících si na přilehlých travnatých plochách a přecházejících místní komunikaci.</a:t>
            </a:r>
            <a:br>
              <a:rPr lang="cs-CZ" sz="2200" dirty="0">
                <a:solidFill>
                  <a:srgbClr val="002060"/>
                </a:solidFill>
              </a:rPr>
            </a:br>
            <a:endParaRPr lang="cs-CZ" sz="22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4720"/>
            <a:ext cx="4038600" cy="2816923"/>
          </a:xfrm>
        </p:spPr>
      </p:pic>
    </p:spTree>
    <p:extLst>
      <p:ext uri="{BB962C8B-B14F-4D97-AF65-F5344CB8AC3E}">
        <p14:creationId xmlns="" xmlns:p14="http://schemas.microsoft.com/office/powerpoint/2010/main" val="13008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Jak probíhalo hlasování?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Pouze elektronickou formou (možnost hlasovat také přímo na Informacích úřadu s asistencí našich zaměstnanců)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Hlasovací systém společnosti Demokracie 2.1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Každý hlasující měl k dispozici celkem 4 pozitivní a 2 záporné hlasy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71600" y="1484784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dirty="0" smtClean="0">
                <a:solidFill>
                  <a:srgbClr val="002060"/>
                </a:solidFill>
              </a:rPr>
              <a:t>Úspěšné návrhy 2017</a:t>
            </a:r>
            <a:endParaRPr lang="cs-CZ" sz="80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71600" y="2348880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dirty="0" smtClean="0">
                <a:solidFill>
                  <a:srgbClr val="002060"/>
                </a:solidFill>
              </a:rPr>
              <a:t>Dubina a Bělský les</a:t>
            </a:r>
            <a:endParaRPr lang="cs-CZ" sz="66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67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D1 Zahradní altán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Autor: Lokajová Bohdana</a:t>
            </a:r>
          </a:p>
          <a:p>
            <a:pPr marL="0" indent="0"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Rozpočet: 200 000 Kč</a:t>
            </a:r>
          </a:p>
          <a:p>
            <a:pPr marL="0" indent="0"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Lokalita: Na pozemku ZŠ Dvorského </a:t>
            </a:r>
          </a:p>
          <a:p>
            <a:pPr marL="0" indent="0">
              <a:buNone/>
            </a:pPr>
            <a:endParaRPr lang="cs-CZ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rgbClr val="002060"/>
                </a:solidFill>
              </a:rPr>
              <a:t>Celodřevěný altán vybavený lavičkami a stoly umožní jak výuku venku a aktivity školní družiny, tak i odpočinek seniorů v odpoledních hodinách. Altán bude přístupný veřejnosti, spolu s hřištěm, které prochází úpravami. </a:t>
            </a:r>
            <a:endParaRPr lang="cs-CZ" sz="22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1505"/>
            <a:ext cx="4038600" cy="2443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D2 Prostor </a:t>
            </a:r>
            <a:r>
              <a:rPr lang="cs-CZ" b="1" dirty="0">
                <a:solidFill>
                  <a:srgbClr val="002060"/>
                </a:solidFill>
              </a:rPr>
              <a:t>pro všechny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Autor: Janík </a:t>
            </a:r>
            <a:r>
              <a:rPr lang="cs-CZ" sz="2200" b="1" dirty="0">
                <a:solidFill>
                  <a:srgbClr val="002060"/>
                </a:solidFill>
              </a:rPr>
              <a:t>Pavel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</a:t>
            </a:r>
            <a:r>
              <a:rPr lang="cs-CZ" sz="2200" b="1" dirty="0" smtClean="0">
                <a:solidFill>
                  <a:srgbClr val="002060"/>
                </a:solidFill>
              </a:rPr>
              <a:t>ozpočet: 563 </a:t>
            </a:r>
            <a:r>
              <a:rPr lang="cs-CZ" sz="2200" b="1" dirty="0">
                <a:solidFill>
                  <a:srgbClr val="002060"/>
                </a:solidFill>
              </a:rPr>
              <a:t>754 Kč</a:t>
            </a:r>
          </a:p>
          <a:p>
            <a:pPr marL="0" indent="0"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Lokalita: </a:t>
            </a:r>
            <a:r>
              <a:rPr lang="cs-CZ" sz="2200" b="1" dirty="0">
                <a:solidFill>
                  <a:srgbClr val="002060"/>
                </a:solidFill>
              </a:rPr>
              <a:t>mezi B</a:t>
            </a:r>
            <a:r>
              <a:rPr lang="cs-CZ" sz="2200" b="1" dirty="0" smtClean="0">
                <a:solidFill>
                  <a:srgbClr val="002060"/>
                </a:solidFill>
              </a:rPr>
              <a:t>. </a:t>
            </a:r>
            <a:r>
              <a:rPr lang="cs-CZ" sz="2200" b="1" dirty="0" err="1" smtClean="0">
                <a:solidFill>
                  <a:srgbClr val="002060"/>
                </a:solidFill>
              </a:rPr>
              <a:t>Četyny</a:t>
            </a:r>
            <a:r>
              <a:rPr lang="cs-CZ" sz="2200" b="1" dirty="0">
                <a:solidFill>
                  <a:srgbClr val="002060"/>
                </a:solidFill>
              </a:rPr>
              <a:t>, B</a:t>
            </a:r>
            <a:r>
              <a:rPr lang="cs-CZ" sz="2200" b="1" dirty="0" smtClean="0">
                <a:solidFill>
                  <a:srgbClr val="002060"/>
                </a:solidFill>
              </a:rPr>
              <a:t>. Dvorského </a:t>
            </a:r>
            <a:r>
              <a:rPr lang="cs-CZ" sz="2200" b="1" dirty="0">
                <a:solidFill>
                  <a:srgbClr val="002060"/>
                </a:solidFill>
              </a:rPr>
              <a:t>a V</a:t>
            </a:r>
            <a:r>
              <a:rPr lang="cs-CZ" sz="2200" b="1" dirty="0" smtClean="0">
                <a:solidFill>
                  <a:srgbClr val="002060"/>
                </a:solidFill>
              </a:rPr>
              <a:t>. Vlasákové</a:t>
            </a: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Místo k odpočinku i zábavě v zeleni uprostřed sídlištní zástavby s možností volného pohybu psů v oploceném </a:t>
            </a:r>
            <a:r>
              <a:rPr lang="cs-CZ" sz="2200" dirty="0" smtClean="0">
                <a:solidFill>
                  <a:srgbClr val="002060"/>
                </a:solidFill>
              </a:rPr>
              <a:t>prostoru. Vybudování </a:t>
            </a:r>
            <a:r>
              <a:rPr lang="cs-CZ" sz="2200" dirty="0">
                <a:solidFill>
                  <a:srgbClr val="002060"/>
                </a:solidFill>
              </a:rPr>
              <a:t>chodníčků, </a:t>
            </a:r>
            <a:r>
              <a:rPr lang="cs-CZ" sz="2200" dirty="0" smtClean="0">
                <a:solidFill>
                  <a:srgbClr val="002060"/>
                </a:solidFill>
              </a:rPr>
              <a:t>instalace </a:t>
            </a:r>
            <a:r>
              <a:rPr lang="cs-CZ" sz="2200" dirty="0">
                <a:solidFill>
                  <a:srgbClr val="002060"/>
                </a:solidFill>
              </a:rPr>
              <a:t>laviček, přírodních herních prvků z živého proutí a dřeva, </a:t>
            </a:r>
            <a:r>
              <a:rPr lang="cs-CZ" sz="2200" dirty="0" smtClean="0">
                <a:solidFill>
                  <a:srgbClr val="002060"/>
                </a:solidFill>
              </a:rPr>
              <a:t>piknikových stolů. s</a:t>
            </a:r>
            <a:r>
              <a:rPr lang="cs-CZ" sz="2200" dirty="0">
                <a:solidFill>
                  <a:srgbClr val="002060"/>
                </a:solidFill>
              </a:rPr>
              <a:t> lavicemi.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3145"/>
            <a:ext cx="4038600" cy="2100072"/>
          </a:xfrm>
        </p:spPr>
      </p:pic>
    </p:spTree>
    <p:extLst>
      <p:ext uri="{BB962C8B-B14F-4D97-AF65-F5344CB8AC3E}">
        <p14:creationId xmlns="" xmlns:p14="http://schemas.microsoft.com/office/powerpoint/2010/main" val="39223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71600" y="2348880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dirty="0" smtClean="0">
                <a:solidFill>
                  <a:srgbClr val="002060"/>
                </a:solidFill>
              </a:rPr>
              <a:t>Hrabůvka</a:t>
            </a:r>
            <a:endParaRPr lang="cs-CZ" sz="66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93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H3 </a:t>
            </a:r>
            <a:r>
              <a:rPr lang="cs-CZ" b="1" dirty="0">
                <a:solidFill>
                  <a:srgbClr val="002060"/>
                </a:solidFill>
              </a:rPr>
              <a:t>Kuk do zeleně a cítím se spokojeně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Autor: </a:t>
            </a:r>
            <a:r>
              <a:rPr lang="cs-CZ" sz="2200" b="1" dirty="0" err="1">
                <a:solidFill>
                  <a:srgbClr val="002060"/>
                </a:solidFill>
              </a:rPr>
              <a:t>Hutyrová</a:t>
            </a:r>
            <a:r>
              <a:rPr lang="cs-CZ" sz="2200" b="1" dirty="0">
                <a:solidFill>
                  <a:srgbClr val="002060"/>
                </a:solidFill>
              </a:rPr>
              <a:t> Věra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Rozpočet: 115 000 Kč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Lokalita: Dvůr Edisonova 89 k  a Edisonova 83 k Horní </a:t>
            </a:r>
            <a:endParaRPr lang="cs-CZ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</a:rPr>
              <a:t>Úprava zeleně na veřejném prostranství. Celkem cca 23 m (2 pásy) 2 m širokých záhonů osázených pestrobarevnými trvalkami, které by uzavíraly z boku travnatý prostor za domy.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8604448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4" y="2420888"/>
            <a:ext cx="4038600" cy="2665476"/>
          </a:xfrm>
        </p:spPr>
      </p:pic>
    </p:spTree>
    <p:extLst>
      <p:ext uri="{BB962C8B-B14F-4D97-AF65-F5344CB8AC3E}">
        <p14:creationId xmlns="" xmlns:p14="http://schemas.microsoft.com/office/powerpoint/2010/main" val="26002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475</Words>
  <Application>Microsoft Office PowerPoint</Application>
  <PresentationFormat>Předvádění na obrazovce (4:3)</PresentationFormat>
  <Paragraphs>136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Výsledky hlasování Společně tvoříme Jih 2017</vt:lpstr>
      <vt:lpstr>Snímek 2</vt:lpstr>
      <vt:lpstr>Jak probíhalo hlasování? </vt:lpstr>
      <vt:lpstr>Snímek 4</vt:lpstr>
      <vt:lpstr>Snímek 5</vt:lpstr>
      <vt:lpstr>D1 Zahradní altán</vt:lpstr>
      <vt:lpstr>D2 Prostor pro všechny </vt:lpstr>
      <vt:lpstr>Snímek 8</vt:lpstr>
      <vt:lpstr>H3 Kuk do zeleně a cítím se spokojeně</vt:lpstr>
      <vt:lpstr>H7 Beachvolejbalová hřiště</vt:lpstr>
      <vt:lpstr>H8 Podporujeme bezpečnost seniorů</vt:lpstr>
      <vt:lpstr>H9 Pohyb pro děti</vt:lpstr>
      <vt:lpstr>H10 Pro zdravý vývoj dětí</vt:lpstr>
      <vt:lpstr>Snímek 14</vt:lpstr>
      <vt:lpstr>V1 Nové schody pro postižené</vt:lpstr>
      <vt:lpstr>V3 Rekonstrukce hřiště v aleji</vt:lpstr>
      <vt:lpstr>V5 Od hřiště k hřišti</vt:lpstr>
      <vt:lpstr>V6 Hřiště v dolíku</vt:lpstr>
      <vt:lpstr>Snímek 19</vt:lpstr>
      <vt:lpstr>Z2 Bezpečnostní zrcadlo pro větší přehlednost křižovatky</vt:lpstr>
      <vt:lpstr>Z3 Vybavení klubovny a PC učebny komunitního centra pro seniory</vt:lpstr>
      <vt:lpstr>Z4 Renovace sportovního hřiště – ul. Jižní</vt:lpstr>
      <vt:lpstr>Z5 Nezapomeňme na zábřežskou kapličku Sv.Jana</vt:lpstr>
      <vt:lpstr>Z6 Dráha na hru Petanque</vt:lpstr>
      <vt:lpstr>Z9 Pohodlí pro seniory</vt:lpstr>
      <vt:lpstr>Z10 Podporujeme bezpečnost seniorů</vt:lpstr>
      <vt:lpstr>Z14 Dětské sportovní hřiště pro děti ve věku 2 – 8 let</vt:lpstr>
      <vt:lpstr>Z16 Cesta bezpečná dětem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w0111seb</dc:creator>
  <cp:lastModifiedBy>w0124gav</cp:lastModifiedBy>
  <cp:revision>88</cp:revision>
  <dcterms:created xsi:type="dcterms:W3CDTF">2016-10-12T08:00:40Z</dcterms:created>
  <dcterms:modified xsi:type="dcterms:W3CDTF">2017-10-31T11:34:36Z</dcterms:modified>
</cp:coreProperties>
</file>